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8" r:id="rId3"/>
    <p:sldId id="262" r:id="rId4"/>
    <p:sldId id="266" r:id="rId5"/>
    <p:sldId id="265" r:id="rId6"/>
    <p:sldId id="269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0749"/>
    <a:srgbClr val="100848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Пользователь\Рабочий стол\Рабочий стол\фон презентаций\fon 14\45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42900"/>
            <a:ext cx="9696450" cy="73152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0" y="500043"/>
            <a:ext cx="6215074" cy="85725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МАОУ «Школа №118 с углубленным изучением отдельных предметов »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6715140" cy="264320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Социализация школьника через внеурочную деятельность.</a:t>
            </a:r>
          </a:p>
          <a:p>
            <a:endParaRPr lang="ru-RU" dirty="0"/>
          </a:p>
        </p:txBody>
      </p:sp>
      <p:pic>
        <p:nvPicPr>
          <p:cNvPr id="9" name="Рисунок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1142984"/>
            <a:ext cx="2000232" cy="1785950"/>
          </a:xfrm>
          <a:prstGeom prst="ellipse">
            <a:avLst/>
          </a:prstGeom>
          <a:ln w="63500" cap="rnd">
            <a:solidFill>
              <a:srgbClr val="100848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123" name="Picture 3" descr="C:\Documents and Settings\Пользователь.VR1\Рабочий стол\p123_uchitel_2013_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500438"/>
            <a:ext cx="3952903" cy="2964677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4286248" y="4071942"/>
            <a:ext cx="53578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Миссия педагога, </a:t>
            </a:r>
          </a:p>
          <a:p>
            <a:r>
              <a:rPr lang="ru-RU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реализующего внеурочную деятельность.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Пользователь\Рабочий стол\Рабочий стол\фон презентаций\fon 14\45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-214338"/>
            <a:ext cx="969645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00042"/>
            <a:ext cx="7772400" cy="94138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МАОУ «Школа №118 с углубленным изучением отдельных предметов »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7572396" cy="478634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i="1" dirty="0" smtClean="0">
                <a:solidFill>
                  <a:srgbClr val="140749"/>
                </a:solidFill>
                <a:latin typeface="Times New Roman" pitchFamily="18" charset="0"/>
                <a:cs typeface="Times New Roman" pitchFamily="18" charset="0"/>
              </a:rPr>
              <a:t>В рамках традиционного образовательного процесса за последние 10 лет сложились следующие виды деятельности:</a:t>
            </a:r>
          </a:p>
          <a:p>
            <a:pPr algn="l"/>
            <a:r>
              <a:rPr lang="ru-RU" dirty="0" smtClean="0">
                <a:solidFill>
                  <a:srgbClr val="140749"/>
                </a:solidFill>
                <a:latin typeface="Times New Roman" pitchFamily="18" charset="0"/>
                <a:cs typeface="Times New Roman" pitchFamily="18" charset="0"/>
              </a:rPr>
              <a:t>-учебный процесс;</a:t>
            </a:r>
          </a:p>
          <a:p>
            <a:pPr algn="l"/>
            <a:r>
              <a:rPr lang="ru-RU" dirty="0" smtClean="0">
                <a:solidFill>
                  <a:srgbClr val="140749"/>
                </a:solidFill>
                <a:latin typeface="Times New Roman" pitchFamily="18" charset="0"/>
                <a:cs typeface="Times New Roman" pitchFamily="18" charset="0"/>
              </a:rPr>
              <a:t>-система дополнительного образования;</a:t>
            </a:r>
          </a:p>
          <a:p>
            <a:pPr algn="l"/>
            <a:r>
              <a:rPr lang="ru-RU" dirty="0" smtClean="0">
                <a:solidFill>
                  <a:srgbClr val="140749"/>
                </a:solidFill>
                <a:latin typeface="Times New Roman" pitchFamily="18" charset="0"/>
                <a:cs typeface="Times New Roman" pitchFamily="18" charset="0"/>
              </a:rPr>
              <a:t>-набор общешкольных  воспитательных  мероприятий различной направленности;</a:t>
            </a:r>
          </a:p>
          <a:p>
            <a:pPr algn="l"/>
            <a:r>
              <a:rPr lang="ru-RU" dirty="0" smtClean="0">
                <a:solidFill>
                  <a:srgbClr val="140749"/>
                </a:solidFill>
                <a:latin typeface="Times New Roman" pitchFamily="18" charset="0"/>
                <a:cs typeface="Times New Roman" pitchFamily="18" charset="0"/>
              </a:rPr>
              <a:t>-воспитательная работа классного руководителя;</a:t>
            </a:r>
          </a:p>
          <a:p>
            <a:pPr algn="l"/>
            <a:r>
              <a:rPr lang="ru-RU" dirty="0" smtClean="0">
                <a:solidFill>
                  <a:srgbClr val="140749"/>
                </a:solidFill>
                <a:latin typeface="Times New Roman" pitchFamily="18" charset="0"/>
                <a:cs typeface="Times New Roman" pitchFamily="18" charset="0"/>
              </a:rPr>
              <a:t>-организация работы групп продленного дня;</a:t>
            </a:r>
          </a:p>
          <a:p>
            <a:pPr algn="l"/>
            <a:r>
              <a:rPr lang="ru-RU" dirty="0" smtClean="0">
                <a:solidFill>
                  <a:srgbClr val="140749"/>
                </a:solidFill>
                <a:latin typeface="Times New Roman" pitchFamily="18" charset="0"/>
                <a:cs typeface="Times New Roman" pitchFamily="18" charset="0"/>
              </a:rPr>
              <a:t>-индивидуальная работа с учащимися;</a:t>
            </a:r>
            <a:endParaRPr lang="ru-RU" dirty="0">
              <a:solidFill>
                <a:srgbClr val="14074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1000108"/>
            <a:ext cx="2000232" cy="1785950"/>
          </a:xfrm>
          <a:prstGeom prst="ellipse">
            <a:avLst/>
          </a:prstGeom>
          <a:ln w="63500" cap="rnd">
            <a:solidFill>
              <a:srgbClr val="100848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Пользователь\Рабочий стол\Рабочий стол\фон презентаций\fon 14\45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-214338"/>
            <a:ext cx="969645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28605"/>
            <a:ext cx="8458200" cy="135732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140749"/>
                </a:solidFill>
                <a:latin typeface="Times New Roman" pitchFamily="18" charset="0"/>
                <a:cs typeface="Times New Roman" pitchFamily="18" charset="0"/>
              </a:rPr>
              <a:t>Направления внеурочной деятельности</a:t>
            </a:r>
            <a:endParaRPr lang="ru-RU" dirty="0">
              <a:solidFill>
                <a:srgbClr val="14074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857364"/>
            <a:ext cx="9001156" cy="3781436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000" dirty="0" smtClean="0">
                <a:solidFill>
                  <a:srgbClr val="140749"/>
                </a:solidFill>
                <a:latin typeface="Times New Roman" pitchFamily="18" charset="0"/>
                <a:cs typeface="Times New Roman" pitchFamily="18" charset="0"/>
              </a:rPr>
              <a:t>Таким образом, внеурочная деятельность – это особый вид деятельности, осуществляемый в рамках образовательного процесса по пяти направлениям развития личност</a:t>
            </a:r>
            <a:r>
              <a:rPr lang="ru-RU" sz="1800" dirty="0" smtClean="0">
                <a:solidFill>
                  <a:srgbClr val="140749"/>
                </a:solidFill>
                <a:latin typeface="Times New Roman" pitchFamily="18" charset="0"/>
                <a:cs typeface="Times New Roman" pitchFamily="18" charset="0"/>
              </a:rPr>
              <a:t>и: </a:t>
            </a: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rgbClr val="140749"/>
                </a:solidFill>
                <a:latin typeface="Times New Roman" pitchFamily="18" charset="0"/>
                <a:cs typeface="Times New Roman" pitchFamily="18" charset="0"/>
              </a:rPr>
              <a:t>спортивно – оздоровительное,</a:t>
            </a: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rgbClr val="140749"/>
                </a:solidFill>
                <a:latin typeface="Times New Roman" pitchFamily="18" charset="0"/>
                <a:cs typeface="Times New Roman" pitchFamily="18" charset="0"/>
              </a:rPr>
              <a:t>духовно-нравственное,</a:t>
            </a: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rgbClr val="140749"/>
                </a:solidFill>
                <a:latin typeface="Times New Roman" pitchFamily="18" charset="0"/>
                <a:cs typeface="Times New Roman" pitchFamily="18" charset="0"/>
              </a:rPr>
              <a:t>социальное,</a:t>
            </a: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rgbClr val="140749"/>
                </a:solidFill>
                <a:latin typeface="Times New Roman" pitchFamily="18" charset="0"/>
                <a:cs typeface="Times New Roman" pitchFamily="18" charset="0"/>
              </a:rPr>
              <a:t>общеинтеллектуальное, </a:t>
            </a: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rgbClr val="140749"/>
                </a:solidFill>
                <a:latin typeface="Times New Roman" pitchFamily="18" charset="0"/>
                <a:cs typeface="Times New Roman" pitchFamily="18" charset="0"/>
              </a:rPr>
              <a:t>общекультурное.</a:t>
            </a:r>
          </a:p>
        </p:txBody>
      </p:sp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4286256"/>
            <a:ext cx="2000232" cy="1785950"/>
          </a:xfrm>
          <a:prstGeom prst="ellipse">
            <a:avLst/>
          </a:prstGeom>
          <a:ln w="63500" cap="rnd">
            <a:solidFill>
              <a:srgbClr val="100848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Пользователь\Рабочий стол\Рабочий стол\фон презентаций\fon 14\45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-214338"/>
            <a:ext cx="969645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500043"/>
            <a:ext cx="8243918" cy="1071569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140749"/>
                </a:solidFill>
                <a:latin typeface="Times New Roman" pitchFamily="18" charset="0"/>
                <a:cs typeface="Times New Roman" pitchFamily="18" charset="0"/>
              </a:rPr>
              <a:t>Кто из педагогических работников реализует внеурочную деятельность?</a:t>
            </a:r>
            <a:endParaRPr lang="ru-RU" sz="3600" b="1" dirty="0">
              <a:solidFill>
                <a:srgbClr val="14074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857364"/>
            <a:ext cx="7629556" cy="4500594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140749"/>
                </a:solidFill>
              </a:rPr>
              <a:t>Учитель начальной школы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140749"/>
                </a:solidFill>
              </a:rPr>
              <a:t> Классный руководитель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140749"/>
                </a:solidFill>
              </a:rPr>
              <a:t> Педагог дополнительного образования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140749"/>
                </a:solidFill>
              </a:rPr>
              <a:t> Учитель предметник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140749"/>
                </a:solidFill>
              </a:rPr>
              <a:t> Социальный педагог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140749"/>
                </a:solidFill>
              </a:rPr>
              <a:t> Педагог-организатор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140749"/>
                </a:solidFill>
              </a:rPr>
              <a:t> Педагог-психолог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140749"/>
                </a:solidFill>
              </a:rPr>
              <a:t>Библиотекарь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140749"/>
                </a:solidFill>
              </a:rPr>
              <a:t>Руководитель музея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140749"/>
                </a:solidFill>
              </a:rPr>
              <a:t> Старшеклассники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140749"/>
                </a:solidFill>
              </a:rPr>
              <a:t>Социальные партнеры школы</a:t>
            </a:r>
          </a:p>
          <a:p>
            <a:pPr algn="l">
              <a:buFont typeface="Arial" pitchFamily="34" charset="0"/>
              <a:buChar char="•"/>
            </a:pPr>
            <a:endParaRPr lang="ru-RU" sz="2400" dirty="0" smtClean="0">
              <a:solidFill>
                <a:srgbClr val="140749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ru-RU" dirty="0">
              <a:solidFill>
                <a:srgbClr val="140749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0145" y="1649854"/>
            <a:ext cx="2000232" cy="1785950"/>
          </a:xfrm>
          <a:prstGeom prst="ellipse">
            <a:avLst/>
          </a:prstGeom>
          <a:ln w="63500" cap="rnd">
            <a:solidFill>
              <a:srgbClr val="100848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Пользователь\Рабочий стол\Рабочий стол\фон презентаций\fon 14\45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222" y="0"/>
            <a:ext cx="969645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357321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140749"/>
                </a:solidFill>
                <a:latin typeface="Times New Roman" pitchFamily="18" charset="0"/>
                <a:cs typeface="Times New Roman" pitchFamily="18" charset="0"/>
              </a:rPr>
              <a:t>Организация внеурочной деятельности</a:t>
            </a:r>
            <a:endParaRPr lang="ru-RU" sz="4000" b="1" dirty="0">
              <a:solidFill>
                <a:srgbClr val="14074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071678"/>
            <a:ext cx="6400800" cy="175260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140749"/>
                </a:solidFill>
              </a:rPr>
              <a:t>- </a:t>
            </a:r>
            <a:r>
              <a:rPr lang="ru-RU" b="1" i="1" dirty="0" smtClean="0">
                <a:solidFill>
                  <a:srgbClr val="140749"/>
                </a:solidFill>
              </a:rPr>
              <a:t>на основе возможностей педагога</a:t>
            </a:r>
            <a:endParaRPr lang="ru-RU" b="1" i="1" dirty="0">
              <a:solidFill>
                <a:srgbClr val="140749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572000" y="4643446"/>
            <a:ext cx="4572000" cy="17145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4074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 основе изучения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4074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интересов обучающихся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4074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 их потребностей 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rgbClr val="14074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Рисунок 6" descr="C:\Documents and Settings\Пользователь.VR1\Рабочий стол\10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4346" y="4714884"/>
            <a:ext cx="464347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Пользователь.VR1\Рабочий стол\11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2214554"/>
            <a:ext cx="2633665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Пользователь\Рабочий стол\Рабочий стол\фон презентаций\fon 14\45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-214338"/>
            <a:ext cx="969645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71481"/>
            <a:ext cx="9286908" cy="1143007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Нормативное обоснование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928802"/>
            <a:ext cx="9144064" cy="4286280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Основная образовательная программа НОО;</a:t>
            </a:r>
          </a:p>
          <a:p>
            <a:pPr algn="l"/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Основная образовательная программа ООО;</a:t>
            </a:r>
          </a:p>
          <a:p>
            <a:pPr algn="l"/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Программа развития школы;</a:t>
            </a:r>
          </a:p>
          <a:p>
            <a:pPr algn="l"/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Программа воспитания школы;</a:t>
            </a:r>
            <a:endParaRPr lang="ru-RU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Программа дополнительного образования;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Пользователь\Рабочий стол\Рабочий стол\фон презентаций\fon 14\45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-285776"/>
            <a:ext cx="969645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500197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Администрация Московского района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города Нижнего Новгорода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Управление образования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000240"/>
            <a:ext cx="7786742" cy="363856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«Интеграция основного и дополнительного  образования детей в воспитании базовых ценностей личности»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5" name="Picture 2" descr="C:\Documents and Settings\Пользователь.VR1\Рабочий стол\p123_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3643314"/>
            <a:ext cx="4000528" cy="26628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214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МАОУ «Школа №118 с углубленным изучением отдельных предметов »</vt:lpstr>
      <vt:lpstr>МАОУ «Школа №118 с углубленным изучением отдельных предметов »</vt:lpstr>
      <vt:lpstr>Направления внеурочной деятельности</vt:lpstr>
      <vt:lpstr>Кто из педагогических работников реализует внеурочную деятельность?</vt:lpstr>
      <vt:lpstr>Организация внеурочной деятельности</vt:lpstr>
      <vt:lpstr>Нормативное обоснование</vt:lpstr>
      <vt:lpstr>Администрация Московского района города Нижнего Новгорода Управление образования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МАОУ «Школа №118 с углубленным изучением отдельных предметов »</dc:title>
  <dc:creator>ПК</dc:creator>
  <cp:lastModifiedBy>Пользователь Windows</cp:lastModifiedBy>
  <cp:revision>30</cp:revision>
  <dcterms:modified xsi:type="dcterms:W3CDTF">2021-11-25T10:20:57Z</dcterms:modified>
</cp:coreProperties>
</file>